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94" r:id="rId2"/>
    <p:sldId id="295" r:id="rId3"/>
    <p:sldId id="296" r:id="rId4"/>
    <p:sldId id="297" r:id="rId5"/>
    <p:sldId id="298" r:id="rId6"/>
    <p:sldId id="299" r:id="rId7"/>
    <p:sldId id="300" r:id="rId8"/>
    <p:sldId id="301" r:id="rId9"/>
    <p:sldId id="307" r:id="rId10"/>
    <p:sldId id="309"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2" autoAdjust="0"/>
    <p:restoredTop sz="95904" autoAdjust="0"/>
  </p:normalViewPr>
  <p:slideViewPr>
    <p:cSldViewPr>
      <p:cViewPr>
        <p:scale>
          <a:sx n="100" d="100"/>
          <a:sy n="100" d="100"/>
        </p:scale>
        <p:origin x="-1578" y="-264"/>
      </p:cViewPr>
      <p:guideLst>
        <p:guide orient="horz" pos="2160"/>
        <p:guide pos="2880"/>
      </p:guideLst>
    </p:cSldViewPr>
  </p:slideViewPr>
  <p:outlineViewPr>
    <p:cViewPr>
      <p:scale>
        <a:sx n="33" d="100"/>
        <a:sy n="33" d="100"/>
      </p:scale>
      <p:origin x="0" y="1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18D146-8E34-4952-8D78-29953BC2654D}" type="datetimeFigureOut">
              <a:rPr lang="it-IT" smtClean="0"/>
              <a:pPr/>
              <a:t>19/03/2024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19B3B-BED6-4137-88BE-E186C1D5A98F}" type="slidenum">
              <a:rPr lang="it-IT" smtClean="0"/>
              <a:pPr/>
              <a:t>‹N›</a:t>
            </a:fld>
            <a:endParaRPr lang="it-IT"/>
          </a:p>
        </p:txBody>
      </p:sp>
    </p:spTree>
    <p:extLst>
      <p:ext uri="{BB962C8B-B14F-4D97-AF65-F5344CB8AC3E}">
        <p14:creationId xmlns:p14="http://schemas.microsoft.com/office/powerpoint/2010/main" val="1617150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E56F596-1CF4-45B9-AC1E-3AB5BC25ED91}" type="datetime1">
              <a:rPr lang="it-IT" smtClean="0"/>
              <a:pPr/>
              <a:t>19/03/2024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18FC0E-F8A6-4164-A974-00F7F18A68C3}" type="datetime1">
              <a:rPr lang="it-IT" smtClean="0"/>
              <a:pPr/>
              <a:t>19/03/2024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E6F69C-10E0-40B5-A403-09013A6C9278}" type="datetime1">
              <a:rPr lang="it-IT" smtClean="0"/>
              <a:pPr/>
              <a:t>19/03/2024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1E0ABD9-D9A7-4EF8-867F-4B19B98CE2FD}" type="datetime1">
              <a:rPr lang="it-IT" smtClean="0"/>
              <a:pPr/>
              <a:t>19/03/2024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E5495D6-B788-458B-859F-859802477686}" type="datetime1">
              <a:rPr lang="it-IT" smtClean="0"/>
              <a:pPr/>
              <a:t>19/03/2024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BA4DA8A-38D6-4FC0-A57A-DD5BA501F286}" type="datetime1">
              <a:rPr lang="it-IT" smtClean="0"/>
              <a:pPr/>
              <a:t>19/03/2024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A782A8C-BE87-4000-B720-EE57EAA0055E}" type="datetime1">
              <a:rPr lang="it-IT" smtClean="0"/>
              <a:pPr/>
              <a:t>19/03/2024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6602195-53C0-4FD9-AE8B-C6326C24022E}" type="datetime1">
              <a:rPr lang="it-IT" smtClean="0"/>
              <a:pPr/>
              <a:t>19/03/2024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EDD69B-A422-47E4-959A-923ECA3A3534}" type="datetime1">
              <a:rPr lang="it-IT" smtClean="0"/>
              <a:pPr/>
              <a:t>19/03/2024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63001D-754B-40A7-9B98-F8F5331CAF86}" type="datetime1">
              <a:rPr lang="it-IT" smtClean="0"/>
              <a:pPr/>
              <a:t>19/03/2024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39DD91-767A-4111-8EBB-E806B7989185}" type="datetime1">
              <a:rPr lang="it-IT" smtClean="0"/>
              <a:pPr/>
              <a:t>19/03/2024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78D3E6-BB41-492E-8DB9-D3D5B7436BF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29385-0B83-4A9C-BEF5-5AA473F3175E}" type="datetime1">
              <a:rPr lang="it-IT" smtClean="0"/>
              <a:pPr/>
              <a:t>19/03/2024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8D3E6-BB41-492E-8DB9-D3D5B7436BF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476672"/>
            <a:ext cx="7416825" cy="2603031"/>
          </a:xfrm>
          <a:prstGeom prst="rect">
            <a:avLst/>
          </a:prstGeom>
          <a:noFill/>
        </p:spPr>
        <p:txBody>
          <a:bodyPr wrap="square" rtlCol="0">
            <a:spAutoFit/>
          </a:bodyPr>
          <a:lstStyle/>
          <a:p>
            <a:pPr algn="ctr"/>
            <a:r>
              <a:rPr lang="it-IT" b="1" dirty="0" smtClean="0"/>
              <a:t>Suore Francescane Missionarie di Maria     </a:t>
            </a:r>
          </a:p>
          <a:p>
            <a:pPr algn="ctr"/>
            <a:r>
              <a:rPr lang="it-IT" b="1" dirty="0" smtClean="0"/>
              <a:t>Via Ponzio, 75  – MILANO</a:t>
            </a:r>
          </a:p>
          <a:p>
            <a:pPr algn="ctr"/>
            <a:endParaRPr lang="it-IT" b="1" dirty="0"/>
          </a:p>
          <a:p>
            <a:pPr algn="ctr"/>
            <a:endParaRPr lang="it-IT" b="1" dirty="0" smtClean="0"/>
          </a:p>
          <a:p>
            <a:r>
              <a:rPr lang="it-IT" b="1" dirty="0" smtClean="0"/>
              <a:t> </a:t>
            </a:r>
          </a:p>
          <a:p>
            <a:r>
              <a:rPr lang="it-IT" b="1" dirty="0" smtClean="0"/>
              <a:t> </a:t>
            </a:r>
          </a:p>
          <a:p>
            <a:r>
              <a:rPr lang="it-IT" b="1" dirty="0" smtClean="0"/>
              <a:t> </a:t>
            </a:r>
          </a:p>
          <a:p>
            <a:pPr algn="ctr"/>
            <a:endParaRPr lang="it-IT" b="1" dirty="0" smtClean="0"/>
          </a:p>
          <a:p>
            <a:endParaRPr lang="it-IT" dirty="0"/>
          </a:p>
        </p:txBody>
      </p:sp>
      <p:sp>
        <p:nvSpPr>
          <p:cNvPr id="5" name="CasellaDiTesto 4"/>
          <p:cNvSpPr txBox="1"/>
          <p:nvPr/>
        </p:nvSpPr>
        <p:spPr>
          <a:xfrm>
            <a:off x="3131840" y="5301208"/>
            <a:ext cx="2880320" cy="553998"/>
          </a:xfrm>
          <a:prstGeom prst="rect">
            <a:avLst/>
          </a:prstGeom>
          <a:noFill/>
        </p:spPr>
        <p:txBody>
          <a:bodyPr wrap="square" rtlCol="0">
            <a:spAutoFit/>
          </a:bodyPr>
          <a:lstStyle/>
          <a:p>
            <a:r>
              <a:rPr lang="it-IT" dirty="0" smtClean="0"/>
              <a:t>Rendiconto economico 2023</a:t>
            </a:r>
          </a:p>
          <a:p>
            <a:pPr algn="ctr"/>
            <a:r>
              <a:rPr lang="it-IT" sz="1200" dirty="0" smtClean="0"/>
              <a:t>Comparato con il 2021 e 2022</a:t>
            </a:r>
            <a:endParaRPr lang="it-IT" sz="1200" dirty="0"/>
          </a:p>
        </p:txBody>
      </p:sp>
      <p:sp>
        <p:nvSpPr>
          <p:cNvPr id="6" name="Segnaposto numero diapositiva 5"/>
          <p:cNvSpPr>
            <a:spLocks noGrp="1"/>
          </p:cNvSpPr>
          <p:nvPr>
            <p:ph type="sldNum" sz="quarter" idx="12"/>
          </p:nvPr>
        </p:nvSpPr>
        <p:spPr/>
        <p:txBody>
          <a:bodyPr/>
          <a:lstStyle/>
          <a:p>
            <a:fld id="{4578D3E6-BB41-492E-8DB9-D3D5B7436BF0}" type="slidenum">
              <a:rPr lang="it-IT" smtClean="0"/>
              <a:pPr/>
              <a:t>1</a:t>
            </a:fld>
            <a:endParaRPr lang="it-IT"/>
          </a:p>
        </p:txBody>
      </p:sp>
      <p:sp>
        <p:nvSpPr>
          <p:cNvPr id="7" name="CasellaDiTesto 6"/>
          <p:cNvSpPr txBox="1"/>
          <p:nvPr/>
        </p:nvSpPr>
        <p:spPr>
          <a:xfrm>
            <a:off x="1043608" y="1124744"/>
            <a:ext cx="6480720" cy="2062103"/>
          </a:xfrm>
          <a:prstGeom prst="rect">
            <a:avLst/>
          </a:prstGeom>
          <a:noFill/>
        </p:spPr>
        <p:txBody>
          <a:bodyPr wrap="square" rtlCol="0">
            <a:spAutoFit/>
          </a:bodyPr>
          <a:lstStyle/>
          <a:p>
            <a:pPr algn="ctr"/>
            <a:endParaRPr lang="it-IT" sz="3200" b="1" dirty="0" smtClean="0"/>
          </a:p>
          <a:p>
            <a:pPr algn="ctr"/>
            <a:endParaRPr lang="it-IT" sz="3200" b="1" dirty="0"/>
          </a:p>
          <a:p>
            <a:pPr algn="ctr"/>
            <a:endParaRPr lang="it-IT" sz="3200" b="1" dirty="0" smtClean="0"/>
          </a:p>
          <a:p>
            <a:pPr algn="ctr"/>
            <a:r>
              <a:rPr lang="it-IT" sz="3200" b="1" dirty="0" smtClean="0"/>
              <a:t>       LE SUORE DELLA MENSA</a:t>
            </a:r>
            <a:endParaRPr lang="it-IT"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smtClean="0"/>
              <a:t>Valore dei servizi erogati nel 2023</a:t>
            </a:r>
            <a:endParaRPr lang="it-IT" dirty="0"/>
          </a:p>
        </p:txBody>
      </p:sp>
      <p:sp>
        <p:nvSpPr>
          <p:cNvPr id="3" name="CasellaDiTesto 2"/>
          <p:cNvSpPr txBox="1"/>
          <p:nvPr/>
        </p:nvSpPr>
        <p:spPr>
          <a:xfrm>
            <a:off x="683568" y="1628800"/>
            <a:ext cx="8208912" cy="2954655"/>
          </a:xfrm>
          <a:prstGeom prst="rect">
            <a:avLst/>
          </a:prstGeom>
          <a:noFill/>
        </p:spPr>
        <p:txBody>
          <a:bodyPr wrap="square" rtlCol="0">
            <a:spAutoFit/>
          </a:bodyPr>
          <a:lstStyle/>
          <a:p>
            <a:r>
              <a:rPr lang="it-IT" i="1" dirty="0"/>
              <a:t>Servizi </a:t>
            </a:r>
            <a:r>
              <a:rPr lang="it-IT" i="1" dirty="0" smtClean="0"/>
              <a:t>offerti                                                   valore                      </a:t>
            </a:r>
            <a:r>
              <a:rPr lang="it-IT" i="1" dirty="0" err="1" smtClean="0"/>
              <a:t>valore</a:t>
            </a:r>
            <a:r>
              <a:rPr lang="it-IT" i="1" dirty="0" smtClean="0"/>
              <a:t> complessivo del</a:t>
            </a:r>
          </a:p>
          <a:p>
            <a:r>
              <a:rPr lang="it-IT" i="1" dirty="0" smtClean="0"/>
              <a:t>                                                                          unitario                          servizio erogato</a:t>
            </a:r>
          </a:p>
          <a:p>
            <a:endParaRPr lang="it-IT" i="1" dirty="0"/>
          </a:p>
          <a:p>
            <a:r>
              <a:rPr lang="it-IT" sz="2200" dirty="0"/>
              <a:t>Pasti erogati    </a:t>
            </a:r>
            <a:r>
              <a:rPr lang="it-IT" sz="2200" dirty="0" smtClean="0"/>
              <a:t>             76195           € 10,00                       €      761.950</a:t>
            </a:r>
            <a:endParaRPr lang="it-IT" sz="2200" dirty="0"/>
          </a:p>
          <a:p>
            <a:r>
              <a:rPr lang="it-IT" sz="2200" dirty="0"/>
              <a:t>Docce               </a:t>
            </a:r>
            <a:r>
              <a:rPr lang="it-IT" sz="2200" dirty="0" smtClean="0"/>
              <a:t>               937             € 10,00                        €          9.370</a:t>
            </a:r>
            <a:endParaRPr lang="it-IT" sz="2200" dirty="0"/>
          </a:p>
          <a:p>
            <a:r>
              <a:rPr lang="it-IT" sz="2200" dirty="0"/>
              <a:t>Cambi d’abito </a:t>
            </a:r>
            <a:r>
              <a:rPr lang="it-IT" sz="2200" dirty="0" smtClean="0"/>
              <a:t>               791             € 24,00                        €        18.984</a:t>
            </a:r>
            <a:endParaRPr lang="it-IT" sz="2200" dirty="0"/>
          </a:p>
          <a:p>
            <a:r>
              <a:rPr lang="it-IT" sz="2200" dirty="0" smtClean="0"/>
              <a:t>Volontari   </a:t>
            </a:r>
            <a:r>
              <a:rPr lang="it-IT" sz="2200" dirty="0"/>
              <a:t>(</a:t>
            </a:r>
            <a:r>
              <a:rPr lang="it-IT" sz="2200" dirty="0" smtClean="0"/>
              <a:t>215)       7100    </a:t>
            </a:r>
            <a:r>
              <a:rPr lang="it-IT" sz="2200" dirty="0"/>
              <a:t>presenze </a:t>
            </a:r>
            <a:endParaRPr lang="it-IT" sz="2200" dirty="0" smtClean="0"/>
          </a:p>
          <a:p>
            <a:r>
              <a:rPr lang="it-IT" sz="2200" dirty="0" smtClean="0"/>
              <a:t>per </a:t>
            </a:r>
            <a:r>
              <a:rPr lang="it-IT" sz="2200" dirty="0"/>
              <a:t>un totale di circa </a:t>
            </a:r>
            <a:r>
              <a:rPr lang="it-IT" sz="2200" dirty="0" smtClean="0"/>
              <a:t>24000 </a:t>
            </a:r>
            <a:r>
              <a:rPr lang="it-IT" sz="2200" dirty="0"/>
              <a:t>ore </a:t>
            </a:r>
            <a:r>
              <a:rPr lang="it-IT" sz="2200" dirty="0" smtClean="0"/>
              <a:t>   €  25,00 (*)                €       600.000</a:t>
            </a:r>
            <a:endParaRPr lang="it-IT" sz="2200" dirty="0"/>
          </a:p>
          <a:p>
            <a:endParaRPr lang="it-IT" sz="2200" dirty="0"/>
          </a:p>
        </p:txBody>
      </p:sp>
      <p:sp>
        <p:nvSpPr>
          <p:cNvPr id="4" name="CasellaDiTesto 3"/>
          <p:cNvSpPr txBox="1"/>
          <p:nvPr/>
        </p:nvSpPr>
        <p:spPr>
          <a:xfrm>
            <a:off x="611560" y="4293096"/>
            <a:ext cx="8064896" cy="830997"/>
          </a:xfrm>
          <a:prstGeom prst="rect">
            <a:avLst/>
          </a:prstGeom>
          <a:noFill/>
        </p:spPr>
        <p:txBody>
          <a:bodyPr wrap="square" rtlCol="0">
            <a:spAutoFit/>
          </a:bodyPr>
          <a:lstStyle/>
          <a:p>
            <a:r>
              <a:rPr lang="it-IT" sz="2400" dirty="0" smtClean="0"/>
              <a:t>A fronte di donazioni per                                        €          723.265</a:t>
            </a:r>
          </a:p>
          <a:p>
            <a:r>
              <a:rPr lang="it-IT" sz="2400" dirty="0" smtClean="0"/>
              <a:t>sono stati erogati servizi del valore di                €         1.390.304</a:t>
            </a:r>
            <a:endParaRPr lang="it-IT" sz="2400" dirty="0"/>
          </a:p>
        </p:txBody>
      </p:sp>
      <p:sp>
        <p:nvSpPr>
          <p:cNvPr id="5" name="CasellaDiTesto 4"/>
          <p:cNvSpPr txBox="1"/>
          <p:nvPr/>
        </p:nvSpPr>
        <p:spPr>
          <a:xfrm>
            <a:off x="251520" y="5301208"/>
            <a:ext cx="8977984" cy="1015663"/>
          </a:xfrm>
          <a:prstGeom prst="rect">
            <a:avLst/>
          </a:prstGeom>
          <a:noFill/>
        </p:spPr>
        <p:txBody>
          <a:bodyPr wrap="square" rtlCol="0">
            <a:spAutoFit/>
          </a:bodyPr>
          <a:lstStyle/>
          <a:p>
            <a:r>
              <a:rPr lang="it-IT" sz="2400" dirty="0" smtClean="0"/>
              <a:t>In sintesi, </a:t>
            </a:r>
            <a:r>
              <a:rPr lang="it-IT" sz="2400" b="1" dirty="0" smtClean="0"/>
              <a:t>per ogni euro ricevuto in dono FMM ha restituito ai poveri servizi per € 1,92 </a:t>
            </a:r>
            <a:r>
              <a:rPr lang="it-IT" sz="2000" dirty="0" smtClean="0"/>
              <a:t>Non ostante i grossi investimenti per manutenzione e trasporto</a:t>
            </a:r>
          </a:p>
          <a:p>
            <a:r>
              <a:rPr lang="it-IT" sz="1200" dirty="0" smtClean="0"/>
              <a:t>(*)  Costo orario medio che FMM dovrebbe sostenere impiegando una </a:t>
            </a:r>
            <a:r>
              <a:rPr lang="it-IT" sz="1200" dirty="0" err="1" smtClean="0"/>
              <a:t>quantita’</a:t>
            </a:r>
            <a:r>
              <a:rPr lang="it-IT" sz="1200" dirty="0" smtClean="0"/>
              <a:t> equivalente di personale retribuito</a:t>
            </a:r>
            <a:endParaRPr lang="it-IT" sz="1200" dirty="0"/>
          </a:p>
        </p:txBody>
      </p:sp>
      <p:sp>
        <p:nvSpPr>
          <p:cNvPr id="6" name="Segnaposto numero diapositiva 5"/>
          <p:cNvSpPr>
            <a:spLocks noGrp="1"/>
          </p:cNvSpPr>
          <p:nvPr>
            <p:ph type="sldNum" sz="quarter" idx="12"/>
          </p:nvPr>
        </p:nvSpPr>
        <p:spPr/>
        <p:txBody>
          <a:bodyPr/>
          <a:lstStyle/>
          <a:p>
            <a:fld id="{4578D3E6-BB41-492E-8DB9-D3D5B7436BF0}" type="slidenum">
              <a:rPr lang="it-IT" smtClean="0"/>
              <a:pPr/>
              <a:t>10</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15816" y="836712"/>
            <a:ext cx="2892087" cy="646331"/>
          </a:xfrm>
          <a:prstGeom prst="rect">
            <a:avLst/>
          </a:prstGeom>
          <a:noFill/>
        </p:spPr>
        <p:txBody>
          <a:bodyPr wrap="square" rtlCol="0">
            <a:spAutoFit/>
          </a:bodyPr>
          <a:lstStyle/>
          <a:p>
            <a:pPr algn="ctr"/>
            <a:r>
              <a:rPr lang="it-IT" b="1" dirty="0" smtClean="0"/>
              <a:t>LA NOSTRA STORIA </a:t>
            </a:r>
          </a:p>
          <a:p>
            <a:endParaRPr lang="it-IT" dirty="0"/>
          </a:p>
        </p:txBody>
      </p:sp>
      <p:sp>
        <p:nvSpPr>
          <p:cNvPr id="3" name="CasellaDiTesto 2"/>
          <p:cNvSpPr txBox="1"/>
          <p:nvPr/>
        </p:nvSpPr>
        <p:spPr>
          <a:xfrm>
            <a:off x="467544" y="1700809"/>
            <a:ext cx="8280920" cy="4801314"/>
          </a:xfrm>
          <a:prstGeom prst="rect">
            <a:avLst/>
          </a:prstGeom>
          <a:noFill/>
        </p:spPr>
        <p:txBody>
          <a:bodyPr wrap="square" rtlCol="0">
            <a:spAutoFit/>
          </a:bodyPr>
          <a:lstStyle/>
          <a:p>
            <a:r>
              <a:rPr lang="it-IT" dirty="0" smtClean="0"/>
              <a:t>Il CENTRO DELLE SUORE DELLA MENSA è uno degli anelli di quella lunga catena di attività che, nel lontano '800, Maria della Passione, fondatrice delle Francescane Missionarie di Maria, aveva organizzato nel mondo, al fine di promuovere gli ultimi. </a:t>
            </a:r>
          </a:p>
          <a:p>
            <a:r>
              <a:rPr lang="it-IT" dirty="0" smtClean="0"/>
              <a:t>Anche a Milano le Suore, sin dal loro arrivo nel 1911, non trascurarono di dedicarsi ai più diseredati e indigenti, e dal 1950, stabilitesi in via Ponzio 75, gestirono una mensa gratuita per circa 50 "barboni". </a:t>
            </a:r>
          </a:p>
          <a:p>
            <a:r>
              <a:rPr lang="it-IT" dirty="0" smtClean="0"/>
              <a:t> </a:t>
            </a:r>
          </a:p>
          <a:p>
            <a:r>
              <a:rPr lang="it-IT" dirty="0" smtClean="0"/>
              <a:t>Con il trascorrere degli anni e con l'allargarsi del disagio sociale il CENTRO si è aperto anche per gli stranieri immigrati bisognosi di aiuto. Riorganizzato e ristrutturato nel 1995 per rispondere alle nuove esigenze del crescente afflusso di immigrati nella città di Milano, oggi accoglie circa 300 ospiti al giorno. </a:t>
            </a:r>
          </a:p>
          <a:p>
            <a:r>
              <a:rPr lang="it-IT" dirty="0" smtClean="0"/>
              <a:t>Seguendo l'ispirazione della Beata Maria della Passione il CENTRO vuole essere un luogo di solidarietà evangelica, di accoglienza e condivisione con quanti vivono in condizioni di disagio. </a:t>
            </a:r>
          </a:p>
          <a:p>
            <a:r>
              <a:rPr lang="it-IT" dirty="0" smtClean="0"/>
              <a:t> </a:t>
            </a:r>
          </a:p>
          <a:p>
            <a:r>
              <a:rPr lang="it-IT" dirty="0" smtClean="0"/>
              <a:t> </a:t>
            </a:r>
          </a:p>
          <a:p>
            <a:endParaRPr lang="it-IT" dirty="0"/>
          </a:p>
        </p:txBody>
      </p:sp>
      <p:sp>
        <p:nvSpPr>
          <p:cNvPr id="4" name="Segnaposto numero diapositiva 3"/>
          <p:cNvSpPr>
            <a:spLocks noGrp="1"/>
          </p:cNvSpPr>
          <p:nvPr>
            <p:ph type="sldNum" sz="quarter" idx="12"/>
          </p:nvPr>
        </p:nvSpPr>
        <p:spPr/>
        <p:txBody>
          <a:bodyPr/>
          <a:lstStyle/>
          <a:p>
            <a:fld id="{4578D3E6-BB41-492E-8DB9-D3D5B7436BF0}" type="slidenum">
              <a:rPr lang="it-IT" smtClean="0"/>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692697"/>
            <a:ext cx="8496944" cy="5663089"/>
          </a:xfrm>
          <a:prstGeom prst="rect">
            <a:avLst/>
          </a:prstGeom>
          <a:noFill/>
        </p:spPr>
        <p:txBody>
          <a:bodyPr wrap="square" rtlCol="0">
            <a:spAutoFit/>
          </a:bodyPr>
          <a:lstStyle/>
          <a:p>
            <a:r>
              <a:rPr lang="it-IT" sz="2100" dirty="0" smtClean="0"/>
              <a:t>Il </a:t>
            </a:r>
            <a:r>
              <a:rPr lang="it-IT" sz="2100" b="1" dirty="0" smtClean="0"/>
              <a:t>CENTRO</a:t>
            </a:r>
            <a:r>
              <a:rPr lang="it-IT" sz="2100" dirty="0" smtClean="0"/>
              <a:t>, grazie alla disponibilità di </a:t>
            </a:r>
            <a:r>
              <a:rPr lang="it-IT" sz="2100" b="1" dirty="0" smtClean="0"/>
              <a:t>215</a:t>
            </a:r>
            <a:r>
              <a:rPr lang="it-IT" sz="2100" b="1" dirty="0" smtClean="0">
                <a:solidFill>
                  <a:srgbClr val="FF0000"/>
                </a:solidFill>
              </a:rPr>
              <a:t> </a:t>
            </a:r>
            <a:r>
              <a:rPr lang="it-IT" sz="2100" b="1" dirty="0" smtClean="0"/>
              <a:t>volontari</a:t>
            </a:r>
            <a:r>
              <a:rPr lang="it-IT" sz="2100" dirty="0" smtClean="0"/>
              <a:t>, offre diversi servizi ai </a:t>
            </a:r>
            <a:r>
              <a:rPr lang="it-IT" sz="2200" dirty="0" smtClean="0">
                <a:solidFill>
                  <a:prstClr val="black"/>
                </a:solidFill>
              </a:rPr>
              <a:t>nuovi </a:t>
            </a:r>
            <a:r>
              <a:rPr lang="it-IT" sz="2200" dirty="0">
                <a:solidFill>
                  <a:prstClr val="black"/>
                </a:solidFill>
              </a:rPr>
              <a:t>poveri, </a:t>
            </a:r>
            <a:r>
              <a:rPr lang="it-IT" sz="2200" b="1" dirty="0">
                <a:solidFill>
                  <a:prstClr val="black"/>
                </a:solidFill>
              </a:rPr>
              <a:t>gli "invisibili"</a:t>
            </a:r>
            <a:r>
              <a:rPr lang="it-IT" sz="2200" dirty="0">
                <a:solidFill>
                  <a:prstClr val="black"/>
                </a:solidFill>
              </a:rPr>
              <a:t>,</a:t>
            </a:r>
            <a:r>
              <a:rPr lang="it-IT" sz="2200" b="1" dirty="0">
                <a:solidFill>
                  <a:prstClr val="black"/>
                </a:solidFill>
              </a:rPr>
              <a:t> </a:t>
            </a:r>
            <a:r>
              <a:rPr lang="it-IT" sz="2200" dirty="0">
                <a:solidFill>
                  <a:prstClr val="black"/>
                </a:solidFill>
              </a:rPr>
              <a:t>che sempre più ogni giorno, con grande dignità, si affacciano alla nostra </a:t>
            </a:r>
            <a:r>
              <a:rPr lang="it-IT" sz="2200" dirty="0" smtClean="0">
                <a:solidFill>
                  <a:prstClr val="black"/>
                </a:solidFill>
              </a:rPr>
              <a:t>porta</a:t>
            </a:r>
            <a:r>
              <a:rPr lang="it-IT" sz="2100" dirty="0" smtClean="0"/>
              <a:t>.</a:t>
            </a:r>
          </a:p>
          <a:p>
            <a:endParaRPr lang="it-IT" sz="2100" dirty="0" smtClean="0"/>
          </a:p>
          <a:p>
            <a:endParaRPr lang="it-IT" sz="2100" dirty="0" smtClean="0"/>
          </a:p>
          <a:p>
            <a:endParaRPr lang="it-IT" sz="2100" dirty="0" smtClean="0"/>
          </a:p>
          <a:p>
            <a:r>
              <a:rPr lang="it-IT" sz="2200" b="1" dirty="0" smtClean="0"/>
              <a:t>LA MENSA</a:t>
            </a:r>
            <a:r>
              <a:rPr lang="it-IT" dirty="0" smtClean="0"/>
              <a:t> </a:t>
            </a:r>
          </a:p>
          <a:p>
            <a:pPr lvl="0"/>
            <a:r>
              <a:rPr lang="it-IT" sz="2200" dirty="0" smtClean="0"/>
              <a:t>Svolge un ruolo di assistenza primaria ed immediata a coloro che sono in situazione di disagio. Offre un pasto caldo al giorno, che comprende un primo, un secondo con contorno, dessert e frutta, dando la possibilità di scelta alternativa per motivi di salute o religiosi. Quest’anno sono stati distribuiti circa </a:t>
            </a:r>
            <a:r>
              <a:rPr lang="it-IT" sz="2200" b="1" dirty="0" smtClean="0"/>
              <a:t>76.000 pasti </a:t>
            </a:r>
            <a:r>
              <a:rPr lang="it-IT" sz="2200" dirty="0" smtClean="0"/>
              <a:t>(in media </a:t>
            </a:r>
            <a:r>
              <a:rPr lang="it-IT" sz="2200" b="1" dirty="0" smtClean="0"/>
              <a:t>126.000 negli ultimi cinque anni: il calo e’ stato dovuto alla pandemia occorsa ed alle sue conseguenze che ancorasi fanno sentire</a:t>
            </a:r>
            <a:r>
              <a:rPr lang="it-IT" sz="2200" dirty="0" smtClean="0"/>
              <a:t>), a circa </a:t>
            </a:r>
            <a:r>
              <a:rPr lang="it-IT" sz="2200" b="1" dirty="0" smtClean="0"/>
              <a:t>4200</a:t>
            </a:r>
            <a:r>
              <a:rPr lang="it-IT" sz="2200" dirty="0" smtClean="0"/>
              <a:t> ospiti </a:t>
            </a:r>
            <a:r>
              <a:rPr lang="it-IT" sz="2200" dirty="0" smtClean="0">
                <a:solidFill>
                  <a:prstClr val="black"/>
                </a:solidFill>
              </a:rPr>
              <a:t>provenienti </a:t>
            </a:r>
            <a:r>
              <a:rPr lang="it-IT" sz="2200" dirty="0">
                <a:solidFill>
                  <a:prstClr val="black"/>
                </a:solidFill>
              </a:rPr>
              <a:t>da ben </a:t>
            </a:r>
            <a:r>
              <a:rPr lang="it-IT" sz="2200" b="1" dirty="0">
                <a:solidFill>
                  <a:prstClr val="black"/>
                </a:solidFill>
              </a:rPr>
              <a:t>110 PAESI</a:t>
            </a:r>
            <a:r>
              <a:rPr lang="it-IT" sz="2200" dirty="0">
                <a:solidFill>
                  <a:prstClr val="black"/>
                </a:solidFill>
              </a:rPr>
              <a:t>.</a:t>
            </a:r>
            <a:r>
              <a:rPr lang="it-IT" sz="2200" b="1" dirty="0">
                <a:solidFill>
                  <a:prstClr val="black"/>
                </a:solidFill>
              </a:rPr>
              <a:t> </a:t>
            </a:r>
            <a:r>
              <a:rPr lang="it-IT" sz="2200" dirty="0">
                <a:solidFill>
                  <a:prstClr val="black"/>
                </a:solidFill>
              </a:rPr>
              <a:t>Tra questi </a:t>
            </a:r>
            <a:r>
              <a:rPr lang="it-IT" sz="2200" b="1" dirty="0">
                <a:solidFill>
                  <a:prstClr val="black"/>
                </a:solidFill>
              </a:rPr>
              <a:t>gli ITALIANI sono ancora i più </a:t>
            </a:r>
            <a:r>
              <a:rPr lang="it-IT" sz="2200" b="1" dirty="0" smtClean="0">
                <a:solidFill>
                  <a:prstClr val="black"/>
                </a:solidFill>
              </a:rPr>
              <a:t>numerosi</a:t>
            </a:r>
            <a:r>
              <a:rPr lang="it-IT" sz="2200" dirty="0" smtClean="0">
                <a:solidFill>
                  <a:prstClr val="black"/>
                </a:solidFill>
              </a:rPr>
              <a:t>.</a:t>
            </a:r>
            <a:endParaRPr lang="it-IT" sz="2200" dirty="0" smtClean="0"/>
          </a:p>
          <a:p>
            <a:endParaRPr lang="it-IT" dirty="0" smtClean="0"/>
          </a:p>
          <a:p>
            <a:endParaRPr lang="it-IT" dirty="0"/>
          </a:p>
        </p:txBody>
      </p:sp>
      <p:sp>
        <p:nvSpPr>
          <p:cNvPr id="3" name="Segnaposto numero diapositiva 2"/>
          <p:cNvSpPr>
            <a:spLocks noGrp="1"/>
          </p:cNvSpPr>
          <p:nvPr>
            <p:ph type="sldNum" sz="quarter" idx="12"/>
          </p:nvPr>
        </p:nvSpPr>
        <p:spPr/>
        <p:txBody>
          <a:bodyPr/>
          <a:lstStyle/>
          <a:p>
            <a:fld id="{4578D3E6-BB41-492E-8DB9-D3D5B7436BF0}"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548680"/>
            <a:ext cx="7632848" cy="4370427"/>
          </a:xfrm>
          <a:prstGeom prst="rect">
            <a:avLst/>
          </a:prstGeom>
          <a:noFill/>
        </p:spPr>
        <p:txBody>
          <a:bodyPr wrap="square" rtlCol="0">
            <a:spAutoFit/>
          </a:bodyPr>
          <a:lstStyle/>
          <a:p>
            <a:pPr lvl="0"/>
            <a:r>
              <a:rPr lang="it-IT" sz="2200" b="1" dirty="0">
                <a:solidFill>
                  <a:prstClr val="black"/>
                </a:solidFill>
              </a:rPr>
              <a:t>DOCCE E </a:t>
            </a:r>
            <a:r>
              <a:rPr lang="it-IT" sz="2200" b="1" dirty="0" smtClean="0">
                <a:solidFill>
                  <a:prstClr val="black"/>
                </a:solidFill>
              </a:rPr>
              <a:t>GUARDAROBA</a:t>
            </a:r>
            <a:endParaRPr lang="it-IT" sz="2200" b="1" dirty="0">
              <a:solidFill>
                <a:prstClr val="black"/>
              </a:solidFill>
            </a:endParaRPr>
          </a:p>
          <a:p>
            <a:pPr lvl="0"/>
            <a:r>
              <a:rPr lang="it-IT" sz="2200" dirty="0">
                <a:solidFill>
                  <a:prstClr val="black"/>
                </a:solidFill>
              </a:rPr>
              <a:t>Ai nostri ospiti viene data la possibilità di avere cura del proprio corpo: per la doccia viene fornito tutto l’occorrente e un cambio di biancheria nuova, per il guardaroba il cambio completo di tutti gli indumenti ogni due mesi</a:t>
            </a:r>
            <a:r>
              <a:rPr lang="it-IT" sz="2200" dirty="0" smtClean="0">
                <a:solidFill>
                  <a:prstClr val="black"/>
                </a:solidFill>
              </a:rPr>
              <a:t>. Nel 2023 abbiamo erogato </a:t>
            </a:r>
            <a:r>
              <a:rPr lang="it-IT" sz="2200" b="1" dirty="0" smtClean="0">
                <a:solidFill>
                  <a:prstClr val="black"/>
                </a:solidFill>
              </a:rPr>
              <a:t>oltre 930 docce</a:t>
            </a:r>
            <a:r>
              <a:rPr lang="it-IT" sz="2200" dirty="0" smtClean="0">
                <a:solidFill>
                  <a:prstClr val="black"/>
                </a:solidFill>
              </a:rPr>
              <a:t> ed effettuato </a:t>
            </a:r>
            <a:r>
              <a:rPr lang="it-IT" sz="2200" b="1" dirty="0" smtClean="0">
                <a:solidFill>
                  <a:prstClr val="black"/>
                </a:solidFill>
              </a:rPr>
              <a:t>cambi di vestiti per quasi 800 ospiti</a:t>
            </a:r>
            <a:endParaRPr lang="it-IT" b="1" dirty="0" smtClean="0"/>
          </a:p>
          <a:p>
            <a:endParaRPr lang="it-IT" dirty="0"/>
          </a:p>
          <a:p>
            <a:r>
              <a:rPr lang="it-IT" sz="2200" b="1" dirty="0" smtClean="0"/>
              <a:t>CENTRO DI ASCOLTO</a:t>
            </a:r>
            <a:br>
              <a:rPr lang="it-IT" sz="2200" b="1" dirty="0" smtClean="0"/>
            </a:br>
            <a:r>
              <a:rPr lang="it-IT" sz="2200" dirty="0" smtClean="0"/>
              <a:t>Dei volontari offrono un ascolto sensibile e competente per orientare i nostri ospiti alle possibili soluzioni dei loro innumerevoli problemi. Quest’anno abbiamo ascoltato i bisogni di </a:t>
            </a:r>
            <a:r>
              <a:rPr lang="it-IT" sz="2200" b="1" dirty="0" smtClean="0"/>
              <a:t>134 ospiti</a:t>
            </a:r>
            <a:r>
              <a:rPr lang="it-IT" sz="2200" dirty="0" smtClean="0"/>
              <a:t>.</a:t>
            </a:r>
          </a:p>
          <a:p>
            <a:endParaRPr lang="it-IT" dirty="0"/>
          </a:p>
        </p:txBody>
      </p:sp>
      <p:sp>
        <p:nvSpPr>
          <p:cNvPr id="3" name="Segnaposto numero diapositiva 2"/>
          <p:cNvSpPr>
            <a:spLocks noGrp="1"/>
          </p:cNvSpPr>
          <p:nvPr>
            <p:ph type="sldNum" sz="quarter" idx="12"/>
          </p:nvPr>
        </p:nvSpPr>
        <p:spPr/>
        <p:txBody>
          <a:bodyPr/>
          <a:lstStyle/>
          <a:p>
            <a:fld id="{4578D3E6-BB41-492E-8DB9-D3D5B7436BF0}"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Commenti al rendiconto economico</a:t>
            </a:r>
            <a:endParaRPr lang="it-IT" dirty="0"/>
          </a:p>
        </p:txBody>
      </p:sp>
      <p:sp>
        <p:nvSpPr>
          <p:cNvPr id="3" name="Segnaposto contenuto 2"/>
          <p:cNvSpPr>
            <a:spLocks noGrp="1"/>
          </p:cNvSpPr>
          <p:nvPr>
            <p:ph idx="1"/>
          </p:nvPr>
        </p:nvSpPr>
        <p:spPr>
          <a:xfrm>
            <a:off x="457200" y="1600200"/>
            <a:ext cx="8147248" cy="4525963"/>
          </a:xfrm>
        </p:spPr>
        <p:txBody>
          <a:bodyPr>
            <a:normAutofit fontScale="55000" lnSpcReduction="20000"/>
          </a:bodyPr>
          <a:lstStyle/>
          <a:p>
            <a:pPr algn="just"/>
            <a:r>
              <a:rPr lang="it-IT" sz="4200" dirty="0" smtClean="0"/>
              <a:t>Cessata la particolare situazione dovuta alla pandemia COVID e’ anche terminato il particolare effetto che ha caratterizzato le donazioni del 2020 con la presenza di casi singoli rimarchevoli</a:t>
            </a:r>
          </a:p>
          <a:p>
            <a:pPr algn="just"/>
            <a:r>
              <a:rPr lang="it-IT" sz="4200" dirty="0" smtClean="0"/>
              <a:t>Le donazioni difatti sono tornate a livelli </a:t>
            </a:r>
            <a:r>
              <a:rPr lang="it-IT" sz="4200" dirty="0" err="1" smtClean="0"/>
              <a:t>pre</a:t>
            </a:r>
            <a:r>
              <a:rPr lang="it-IT" sz="4200" dirty="0" smtClean="0"/>
              <a:t> COVID </a:t>
            </a:r>
            <a:r>
              <a:rPr lang="it-IT" sz="4200" dirty="0" err="1" smtClean="0"/>
              <a:t>cosiccome</a:t>
            </a:r>
            <a:r>
              <a:rPr lang="it-IT" sz="4200" dirty="0" smtClean="0"/>
              <a:t> le uscite  </a:t>
            </a:r>
          </a:p>
          <a:p>
            <a:pPr algn="just"/>
            <a:r>
              <a:rPr lang="it-IT" sz="4200" dirty="0" smtClean="0"/>
              <a:t>Le erogazioni dei pasti hanno ripreso gradualmente il flusso tipico della situazione </a:t>
            </a:r>
            <a:r>
              <a:rPr lang="it-IT" sz="4200" dirty="0" err="1" smtClean="0"/>
              <a:t>pre-COVID</a:t>
            </a:r>
            <a:r>
              <a:rPr lang="it-IT" sz="4200" dirty="0" smtClean="0"/>
              <a:t>.</a:t>
            </a:r>
          </a:p>
          <a:p>
            <a:pPr algn="just"/>
            <a:r>
              <a:rPr lang="it-IT" sz="4200" dirty="0" smtClean="0"/>
              <a:t>Tutto ciò ha mutato l’avanzo di gestione che è passato da un moderato avanzo di € 28.390, ad un avanzo più significativo, pari a </a:t>
            </a:r>
            <a:r>
              <a:rPr lang="it-IT" sz="4200" smtClean="0"/>
              <a:t>€ 99.692 </a:t>
            </a:r>
            <a:endParaRPr lang="it-IT" sz="4200" dirty="0" smtClean="0"/>
          </a:p>
          <a:p>
            <a:pPr algn="just"/>
            <a:r>
              <a:rPr lang="it-IT" sz="4200" dirty="0" smtClean="0"/>
              <a:t>Si nota un progressivo anche se lento calo nelle firme per il contributo 5%°</a:t>
            </a:r>
          </a:p>
          <a:p>
            <a:pPr algn="just"/>
            <a:endParaRPr lang="it-IT" dirty="0" smtClean="0"/>
          </a:p>
        </p:txBody>
      </p:sp>
      <p:sp>
        <p:nvSpPr>
          <p:cNvPr id="4" name="Segnaposto numero diapositiva 3"/>
          <p:cNvSpPr>
            <a:spLocks noGrp="1"/>
          </p:cNvSpPr>
          <p:nvPr>
            <p:ph type="sldNum" sz="quarter" idx="12"/>
          </p:nvPr>
        </p:nvSpPr>
        <p:spPr/>
        <p:txBody>
          <a:bodyPr/>
          <a:lstStyle/>
          <a:p>
            <a:fld id="{4578D3E6-BB41-492E-8DB9-D3D5B7436BF0}"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risorse</a:t>
            </a:r>
            <a:endParaRPr lang="it-IT" dirty="0"/>
          </a:p>
        </p:txBody>
      </p:sp>
      <p:sp>
        <p:nvSpPr>
          <p:cNvPr id="3" name="CasellaDiTesto 2"/>
          <p:cNvSpPr txBox="1"/>
          <p:nvPr/>
        </p:nvSpPr>
        <p:spPr>
          <a:xfrm>
            <a:off x="395536" y="1484784"/>
            <a:ext cx="8352928" cy="4124206"/>
          </a:xfrm>
          <a:prstGeom prst="rect">
            <a:avLst/>
          </a:prstGeom>
          <a:noFill/>
        </p:spPr>
        <p:txBody>
          <a:bodyPr wrap="square" rtlCol="0">
            <a:spAutoFit/>
          </a:bodyPr>
          <a:lstStyle/>
          <a:p>
            <a:r>
              <a:rPr lang="it-IT" sz="2400" dirty="0" smtClean="0"/>
              <a:t>Entrate </a:t>
            </a:r>
            <a:r>
              <a:rPr lang="it-IT" sz="2400" dirty="0" smtClean="0">
                <a:solidFill>
                  <a:srgbClr val="92D050"/>
                </a:solidFill>
              </a:rPr>
              <a:t>2023</a:t>
            </a:r>
            <a:endParaRPr lang="it-IT" sz="2400" dirty="0" smtClean="0"/>
          </a:p>
          <a:p>
            <a:r>
              <a:rPr lang="it-IT" sz="3600" dirty="0" smtClean="0"/>
              <a:t>                                             </a:t>
            </a:r>
            <a:r>
              <a:rPr lang="it-IT" sz="1600" dirty="0" smtClean="0">
                <a:solidFill>
                  <a:srgbClr val="92D050"/>
                </a:solidFill>
              </a:rPr>
              <a:t>2021           2022                      </a:t>
            </a:r>
            <a:r>
              <a:rPr lang="it-IT" sz="2800" dirty="0" smtClean="0">
                <a:solidFill>
                  <a:srgbClr val="92D050"/>
                </a:solidFill>
              </a:rPr>
              <a:t>2023</a:t>
            </a:r>
            <a:endParaRPr lang="it-IT" sz="2800" dirty="0">
              <a:solidFill>
                <a:srgbClr val="92D050"/>
              </a:solidFill>
            </a:endParaRPr>
          </a:p>
          <a:p>
            <a:r>
              <a:rPr lang="it-IT" sz="2800" dirty="0"/>
              <a:t>Doni </a:t>
            </a:r>
            <a:r>
              <a:rPr lang="it-IT" sz="2800" dirty="0" smtClean="0"/>
              <a:t>Finanziari </a:t>
            </a:r>
            <a:r>
              <a:rPr lang="it-IT" sz="1600" dirty="0" smtClean="0"/>
              <a:t>( donazioni in Banca e Posta) </a:t>
            </a:r>
            <a:r>
              <a:rPr lang="it-IT" sz="1400" dirty="0" smtClean="0"/>
              <a:t>€ 398.428 € 575.906        </a:t>
            </a:r>
            <a:r>
              <a:rPr lang="it-IT" sz="2800" dirty="0" smtClean="0"/>
              <a:t>€  </a:t>
            </a:r>
            <a:r>
              <a:rPr lang="it-IT" sz="2800" dirty="0" smtClean="0">
                <a:solidFill>
                  <a:srgbClr val="FF0000"/>
                </a:solidFill>
              </a:rPr>
              <a:t>645.877</a:t>
            </a:r>
          </a:p>
          <a:p>
            <a:r>
              <a:rPr lang="it-IT" sz="3600" dirty="0" smtClean="0"/>
              <a:t> </a:t>
            </a:r>
            <a:r>
              <a:rPr lang="it-IT" sz="2400" dirty="0" smtClean="0"/>
              <a:t>tra cui Contributi Enti Pubblici       </a:t>
            </a:r>
            <a:r>
              <a:rPr lang="it-IT" sz="1400" dirty="0" smtClean="0"/>
              <a:t>€ 7.000 </a:t>
            </a:r>
            <a:r>
              <a:rPr lang="it-IT" sz="1400" dirty="0" smtClean="0">
                <a:solidFill>
                  <a:srgbClr val="FF0000"/>
                </a:solidFill>
              </a:rPr>
              <a:t>                    €  5.000         </a:t>
            </a:r>
            <a:r>
              <a:rPr lang="it-IT" sz="2800" dirty="0" smtClean="0"/>
              <a:t>€     </a:t>
            </a:r>
            <a:r>
              <a:rPr lang="it-IT" sz="2800" dirty="0" smtClean="0">
                <a:solidFill>
                  <a:srgbClr val="C00000"/>
                </a:solidFill>
              </a:rPr>
              <a:t>5.000</a:t>
            </a:r>
          </a:p>
          <a:p>
            <a:r>
              <a:rPr lang="it-IT" sz="3600" dirty="0" smtClean="0"/>
              <a:t>  </a:t>
            </a:r>
            <a:r>
              <a:rPr lang="it-IT" sz="2400" dirty="0" smtClean="0"/>
              <a:t>e Contributi dal 5%°                    </a:t>
            </a:r>
            <a:r>
              <a:rPr lang="it-IT" sz="1400" dirty="0" smtClean="0">
                <a:sym typeface="+mn-ea"/>
              </a:rPr>
              <a:t> 22.944</a:t>
            </a:r>
            <a:r>
              <a:rPr lang="it-IT" sz="2400" dirty="0" smtClean="0">
                <a:solidFill>
                  <a:srgbClr val="FF0000"/>
                </a:solidFill>
                <a:sym typeface="+mn-ea"/>
              </a:rPr>
              <a:t> </a:t>
            </a:r>
            <a:r>
              <a:rPr lang="it-IT" sz="1400" dirty="0" smtClean="0">
                <a:solidFill>
                  <a:srgbClr val="FF0000"/>
                </a:solidFill>
              </a:rPr>
              <a:t>                  </a:t>
            </a:r>
            <a:r>
              <a:rPr lang="it-IT" sz="1400" dirty="0" smtClean="0"/>
              <a:t>€ </a:t>
            </a:r>
            <a:r>
              <a:rPr lang="it-IT" sz="1400" dirty="0" smtClean="0">
                <a:solidFill>
                  <a:srgbClr val="C00000"/>
                </a:solidFill>
              </a:rPr>
              <a:t>23.438 </a:t>
            </a:r>
            <a:r>
              <a:rPr lang="it-IT" sz="1400" dirty="0" smtClean="0"/>
              <a:t>                 </a:t>
            </a:r>
            <a:r>
              <a:rPr lang="it-IT" sz="2800" dirty="0" smtClean="0">
                <a:solidFill>
                  <a:srgbClr val="C00000"/>
                </a:solidFill>
              </a:rPr>
              <a:t>€  19.513</a:t>
            </a:r>
          </a:p>
          <a:p>
            <a:r>
              <a:rPr lang="it-IT" sz="2800" dirty="0" smtClean="0"/>
              <a:t>Doni natura Abiti e alimenti    </a:t>
            </a:r>
            <a:r>
              <a:rPr lang="it-IT" sz="1400" dirty="0" smtClean="0"/>
              <a:t>€ 113.020</a:t>
            </a:r>
            <a:r>
              <a:rPr lang="it-IT" sz="1400" dirty="0" smtClean="0">
                <a:solidFill>
                  <a:srgbClr val="FF0000"/>
                </a:solidFill>
              </a:rPr>
              <a:t>  </a:t>
            </a:r>
            <a:r>
              <a:rPr lang="it-IT" sz="3600" dirty="0" smtClean="0"/>
              <a:t>    </a:t>
            </a:r>
            <a:r>
              <a:rPr lang="it-IT" sz="1400" dirty="0" smtClean="0"/>
              <a:t>€ </a:t>
            </a:r>
            <a:r>
              <a:rPr lang="it-IT" sz="1400" dirty="0" smtClean="0">
                <a:solidFill>
                  <a:srgbClr val="C00000"/>
                </a:solidFill>
              </a:rPr>
              <a:t>64.768</a:t>
            </a:r>
            <a:r>
              <a:rPr lang="it-IT" sz="1400" dirty="0" smtClean="0"/>
              <a:t>             </a:t>
            </a:r>
            <a:r>
              <a:rPr lang="it-IT" sz="2800" dirty="0" smtClean="0">
                <a:solidFill>
                  <a:srgbClr val="C00000"/>
                </a:solidFill>
              </a:rPr>
              <a:t>€  77.388</a:t>
            </a:r>
          </a:p>
          <a:p>
            <a:r>
              <a:rPr lang="it-IT" sz="2800" dirty="0" smtClean="0"/>
              <a:t>Doni totali </a:t>
            </a:r>
            <a:r>
              <a:rPr lang="it-IT" sz="1600" dirty="0" smtClean="0"/>
              <a:t>(comprensivi di € 2394 in contanti)  </a:t>
            </a:r>
            <a:r>
              <a:rPr lang="it-IT" sz="1400" dirty="0" smtClean="0"/>
              <a:t>€ 511.448</a:t>
            </a:r>
            <a:r>
              <a:rPr lang="it-IT" sz="1400" dirty="0" smtClean="0">
                <a:solidFill>
                  <a:srgbClr val="FF0000"/>
                </a:solidFill>
              </a:rPr>
              <a:t>       </a:t>
            </a:r>
            <a:r>
              <a:rPr lang="it-IT" sz="1400" dirty="0" smtClean="0"/>
              <a:t>€ </a:t>
            </a:r>
            <a:r>
              <a:rPr lang="it-IT" sz="1400" dirty="0" smtClean="0">
                <a:solidFill>
                  <a:srgbClr val="C00000"/>
                </a:solidFill>
              </a:rPr>
              <a:t>640.674</a:t>
            </a:r>
            <a:r>
              <a:rPr lang="it-IT" sz="1400" dirty="0" smtClean="0"/>
              <a:t>       </a:t>
            </a:r>
            <a:r>
              <a:rPr lang="it-IT" sz="2800" dirty="0" smtClean="0">
                <a:solidFill>
                  <a:srgbClr val="C00000"/>
                </a:solidFill>
              </a:rPr>
              <a:t>€  723.265</a:t>
            </a:r>
          </a:p>
          <a:p>
            <a:endParaRPr lang="it-IT" sz="2000" dirty="0" smtClean="0">
              <a:solidFill>
                <a:srgbClr val="FF0000"/>
              </a:solidFill>
            </a:endParaRPr>
          </a:p>
          <a:p>
            <a:pPr lvl="0"/>
            <a:r>
              <a:rPr lang="it-IT" dirty="0" smtClean="0">
                <a:solidFill>
                  <a:srgbClr val="FF0000"/>
                </a:solidFill>
              </a:rPr>
              <a:t>Si </a:t>
            </a:r>
            <a:r>
              <a:rPr lang="it-IT" dirty="0">
                <a:solidFill>
                  <a:srgbClr val="FF0000"/>
                </a:solidFill>
              </a:rPr>
              <a:t>contano </a:t>
            </a:r>
            <a:r>
              <a:rPr lang="it-IT" dirty="0" smtClean="0">
                <a:solidFill>
                  <a:srgbClr val="FF0000"/>
                </a:solidFill>
              </a:rPr>
              <a:t>oltre 147 </a:t>
            </a:r>
            <a:r>
              <a:rPr lang="it-IT" dirty="0">
                <a:solidFill>
                  <a:srgbClr val="FF0000"/>
                </a:solidFill>
              </a:rPr>
              <a:t>Donatori noti </a:t>
            </a:r>
            <a:r>
              <a:rPr lang="it-IT" dirty="0" smtClean="0">
                <a:solidFill>
                  <a:srgbClr val="FF0000"/>
                </a:solidFill>
              </a:rPr>
              <a:t>(163 </a:t>
            </a:r>
            <a:r>
              <a:rPr lang="it-IT" dirty="0">
                <a:solidFill>
                  <a:srgbClr val="FF0000"/>
                </a:solidFill>
              </a:rPr>
              <a:t>nel </a:t>
            </a:r>
            <a:r>
              <a:rPr lang="it-IT" dirty="0" smtClean="0">
                <a:solidFill>
                  <a:srgbClr val="FF0000"/>
                </a:solidFill>
              </a:rPr>
              <a:t>2022) oltre </a:t>
            </a:r>
            <a:r>
              <a:rPr lang="it-IT" dirty="0">
                <a:solidFill>
                  <a:srgbClr val="FF0000"/>
                </a:solidFill>
              </a:rPr>
              <a:t>a circa  </a:t>
            </a:r>
            <a:r>
              <a:rPr lang="it-IT" dirty="0" smtClean="0">
                <a:solidFill>
                  <a:srgbClr val="FF0000"/>
                </a:solidFill>
              </a:rPr>
              <a:t>70 </a:t>
            </a:r>
            <a:r>
              <a:rPr lang="it-IT" dirty="0">
                <a:solidFill>
                  <a:srgbClr val="FF0000"/>
                </a:solidFill>
              </a:rPr>
              <a:t>donatori </a:t>
            </a:r>
            <a:r>
              <a:rPr lang="it-IT" dirty="0" smtClean="0">
                <a:solidFill>
                  <a:srgbClr val="FF0000"/>
                </a:solidFill>
              </a:rPr>
              <a:t>anonimi</a:t>
            </a:r>
          </a:p>
        </p:txBody>
      </p:sp>
      <p:sp>
        <p:nvSpPr>
          <p:cNvPr id="4" name="Segnaposto numero diapositiva 3"/>
          <p:cNvSpPr>
            <a:spLocks noGrp="1"/>
          </p:cNvSpPr>
          <p:nvPr>
            <p:ph type="sldNum" sz="quarter" idx="12"/>
          </p:nvPr>
        </p:nvSpPr>
        <p:spPr/>
        <p:txBody>
          <a:bodyPr/>
          <a:lstStyle/>
          <a:p>
            <a:fld id="{4578D3E6-BB41-492E-8DB9-D3D5B7436BF0}"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uscite</a:t>
            </a:r>
            <a:endParaRPr lang="it-IT" dirty="0"/>
          </a:p>
        </p:txBody>
      </p:sp>
      <p:sp>
        <p:nvSpPr>
          <p:cNvPr id="3" name="CasellaDiTesto 2"/>
          <p:cNvSpPr txBox="1"/>
          <p:nvPr/>
        </p:nvSpPr>
        <p:spPr>
          <a:xfrm>
            <a:off x="971600" y="1556792"/>
            <a:ext cx="7200800" cy="2616101"/>
          </a:xfrm>
          <a:prstGeom prst="rect">
            <a:avLst/>
          </a:prstGeom>
          <a:noFill/>
        </p:spPr>
        <p:txBody>
          <a:bodyPr wrap="square" rtlCol="0">
            <a:spAutoFit/>
          </a:bodyPr>
          <a:lstStyle/>
          <a:p>
            <a:r>
              <a:rPr lang="it-IT" sz="3600" dirty="0" smtClean="0"/>
              <a:t>                               </a:t>
            </a:r>
            <a:r>
              <a:rPr lang="it-IT" sz="1600" dirty="0" smtClean="0">
                <a:solidFill>
                  <a:srgbClr val="92D050"/>
                </a:solidFill>
              </a:rPr>
              <a:t>2021                 2022               </a:t>
            </a:r>
            <a:r>
              <a:rPr lang="it-IT" sz="2800" dirty="0" smtClean="0">
                <a:solidFill>
                  <a:srgbClr val="92D050"/>
                </a:solidFill>
              </a:rPr>
              <a:t> 2023</a:t>
            </a:r>
          </a:p>
          <a:p>
            <a:r>
              <a:rPr lang="it-IT" sz="2800" dirty="0" smtClean="0"/>
              <a:t>Uscite  </a:t>
            </a:r>
            <a:r>
              <a:rPr lang="it-IT" sz="2800" dirty="0"/>
              <a:t>monetarie    </a:t>
            </a:r>
            <a:r>
              <a:rPr lang="it-IT" sz="2800" dirty="0" smtClean="0"/>
              <a:t>   </a:t>
            </a:r>
            <a:r>
              <a:rPr lang="it-IT" sz="1600" dirty="0" smtClean="0"/>
              <a:t>€ 411.100      € </a:t>
            </a:r>
            <a:r>
              <a:rPr lang="it-IT" sz="1600" dirty="0" smtClean="0">
                <a:solidFill>
                  <a:srgbClr val="C00000"/>
                </a:solidFill>
              </a:rPr>
              <a:t>547.515</a:t>
            </a:r>
            <a:r>
              <a:rPr lang="it-IT" sz="1600" dirty="0" smtClean="0"/>
              <a:t>      </a:t>
            </a:r>
            <a:r>
              <a:rPr lang="it-IT" sz="2800" dirty="0" smtClean="0"/>
              <a:t> </a:t>
            </a:r>
            <a:r>
              <a:rPr lang="it-IT" sz="2800" dirty="0" smtClean="0">
                <a:solidFill>
                  <a:srgbClr val="C00000"/>
                </a:solidFill>
              </a:rPr>
              <a:t>€  546.185</a:t>
            </a:r>
            <a:endParaRPr lang="it-IT" sz="2800" dirty="0"/>
          </a:p>
          <a:p>
            <a:r>
              <a:rPr lang="it-IT" sz="2800" dirty="0"/>
              <a:t>Uscite </a:t>
            </a:r>
            <a:r>
              <a:rPr lang="it-IT" sz="2800" dirty="0" smtClean="0"/>
              <a:t>beni in natura  </a:t>
            </a:r>
            <a:r>
              <a:rPr lang="it-IT" sz="1600" dirty="0" smtClean="0"/>
              <a:t>€ 113.020      € </a:t>
            </a:r>
            <a:r>
              <a:rPr lang="it-IT" sz="1600" dirty="0" smtClean="0">
                <a:solidFill>
                  <a:srgbClr val="C00000"/>
                </a:solidFill>
              </a:rPr>
              <a:t>64.768</a:t>
            </a:r>
            <a:r>
              <a:rPr lang="it-IT" sz="1600" dirty="0" smtClean="0"/>
              <a:t>          </a:t>
            </a:r>
            <a:r>
              <a:rPr lang="it-IT" sz="2800" dirty="0" smtClean="0">
                <a:solidFill>
                  <a:srgbClr val="C00000"/>
                </a:solidFill>
              </a:rPr>
              <a:t>€    77.388</a:t>
            </a:r>
          </a:p>
          <a:p>
            <a:endParaRPr lang="it-IT" sz="3600" dirty="0"/>
          </a:p>
          <a:p>
            <a:r>
              <a:rPr lang="it-IT" sz="3600" dirty="0"/>
              <a:t>Totale uscite     </a:t>
            </a:r>
            <a:r>
              <a:rPr lang="it-IT" sz="3600" dirty="0" smtClean="0"/>
              <a:t>   </a:t>
            </a:r>
            <a:r>
              <a:rPr lang="it-IT" sz="1600" dirty="0" smtClean="0"/>
              <a:t>€ 524.120      € </a:t>
            </a:r>
            <a:r>
              <a:rPr lang="it-IT" sz="1600" dirty="0" smtClean="0">
                <a:solidFill>
                  <a:srgbClr val="C00000"/>
                </a:solidFill>
              </a:rPr>
              <a:t>612.283</a:t>
            </a:r>
            <a:r>
              <a:rPr lang="it-IT" sz="1600" dirty="0" smtClean="0"/>
              <a:t>       </a:t>
            </a:r>
            <a:r>
              <a:rPr lang="it-IT" sz="2800" dirty="0" smtClean="0">
                <a:solidFill>
                  <a:srgbClr val="C00000"/>
                </a:solidFill>
              </a:rPr>
              <a:t>€   623.573</a:t>
            </a:r>
            <a:endParaRPr lang="it-IT" sz="2800" dirty="0">
              <a:solidFill>
                <a:srgbClr val="C00000"/>
              </a:solidFill>
            </a:endParaRPr>
          </a:p>
        </p:txBody>
      </p:sp>
      <p:sp>
        <p:nvSpPr>
          <p:cNvPr id="4" name="CasellaDiTesto 3"/>
          <p:cNvSpPr txBox="1"/>
          <p:nvPr/>
        </p:nvSpPr>
        <p:spPr>
          <a:xfrm>
            <a:off x="765920" y="5013176"/>
            <a:ext cx="7920880" cy="1200329"/>
          </a:xfrm>
          <a:prstGeom prst="rect">
            <a:avLst/>
          </a:prstGeom>
          <a:noFill/>
        </p:spPr>
        <p:txBody>
          <a:bodyPr wrap="square" rtlCol="0">
            <a:spAutoFit/>
          </a:bodyPr>
          <a:lstStyle/>
          <a:p>
            <a:r>
              <a:rPr lang="it-IT" dirty="0" smtClean="0"/>
              <a:t>Le eventuali differenze tra entrate ed uscite confluiscono in un fondo di riserva che serve a coprire spese per manutenzioni straordinarie di grossa entità o sostituzioni di apparecchiature del servizio mensa, per obsolescenza o a seguito di variazioni normative, sempre più ricorrenti. Si notino le accresciute spese di manutenzione</a:t>
            </a:r>
            <a:endParaRPr lang="it-IT" dirty="0"/>
          </a:p>
        </p:txBody>
      </p:sp>
      <p:sp>
        <p:nvSpPr>
          <p:cNvPr id="5" name="Segnaposto numero diapositiva 4"/>
          <p:cNvSpPr>
            <a:spLocks noGrp="1"/>
          </p:cNvSpPr>
          <p:nvPr>
            <p:ph type="sldNum" sz="quarter" idx="12"/>
          </p:nvPr>
        </p:nvSpPr>
        <p:spPr/>
        <p:txBody>
          <a:bodyPr/>
          <a:lstStyle/>
          <a:p>
            <a:fld id="{4578D3E6-BB41-492E-8DB9-D3D5B7436BF0}"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t>Uscite per macroclassi di spesa</a:t>
            </a:r>
            <a:endParaRPr lang="it-IT" dirty="0"/>
          </a:p>
        </p:txBody>
      </p:sp>
      <p:sp>
        <p:nvSpPr>
          <p:cNvPr id="3" name="CasellaDiTesto 2"/>
          <p:cNvSpPr txBox="1"/>
          <p:nvPr/>
        </p:nvSpPr>
        <p:spPr>
          <a:xfrm>
            <a:off x="503040" y="1142984"/>
            <a:ext cx="8389440" cy="5293757"/>
          </a:xfrm>
          <a:prstGeom prst="rect">
            <a:avLst/>
          </a:prstGeom>
          <a:noFill/>
        </p:spPr>
        <p:txBody>
          <a:bodyPr wrap="square" rtlCol="0">
            <a:spAutoFit/>
          </a:bodyPr>
          <a:lstStyle/>
          <a:p>
            <a:r>
              <a:rPr lang="it-IT" sz="1600" dirty="0" smtClean="0"/>
              <a:t>                                                                                   </a:t>
            </a:r>
            <a:r>
              <a:rPr lang="it-IT" sz="1600" dirty="0" smtClean="0">
                <a:solidFill>
                  <a:srgbClr val="00B050"/>
                </a:solidFill>
              </a:rPr>
              <a:t>2021                     2022                            </a:t>
            </a:r>
            <a:r>
              <a:rPr lang="it-IT" sz="2400" dirty="0" smtClean="0">
                <a:solidFill>
                  <a:srgbClr val="00B050"/>
                </a:solidFill>
              </a:rPr>
              <a:t>2023</a:t>
            </a:r>
          </a:p>
          <a:p>
            <a:r>
              <a:rPr lang="it-IT" sz="1600" dirty="0" smtClean="0"/>
              <a:t>Spese di funzionamento essenziali             € 58.217                    € 99.857               </a:t>
            </a:r>
            <a:r>
              <a:rPr lang="it-IT" sz="2400" dirty="0" smtClean="0">
                <a:solidFill>
                  <a:srgbClr val="FF0000"/>
                </a:solidFill>
              </a:rPr>
              <a:t>€  77.703</a:t>
            </a:r>
          </a:p>
          <a:p>
            <a:r>
              <a:rPr lang="it-IT" sz="1000" dirty="0" smtClean="0"/>
              <a:t>(acqua, Gas, Luce, gasolio, telefono, tasse ed amministrazione (assicurazione banca e spese  varie)</a:t>
            </a:r>
          </a:p>
          <a:p>
            <a:r>
              <a:rPr lang="it-IT" sz="1600" dirty="0" smtClean="0"/>
              <a:t>Conduzione </a:t>
            </a:r>
            <a:r>
              <a:rPr lang="it-IT" sz="1600" dirty="0"/>
              <a:t>e manutenzione impianti      </a:t>
            </a:r>
            <a:r>
              <a:rPr lang="it-IT" sz="1600" dirty="0" smtClean="0"/>
              <a:t>   € 23.507                  € 70.380                 </a:t>
            </a:r>
            <a:r>
              <a:rPr lang="it-IT" sz="2400" dirty="0" smtClean="0">
                <a:solidFill>
                  <a:srgbClr val="C00000"/>
                </a:solidFill>
              </a:rPr>
              <a:t>€ 47.887</a:t>
            </a:r>
          </a:p>
          <a:p>
            <a:r>
              <a:rPr lang="it-IT" sz="1600" dirty="0" smtClean="0"/>
              <a:t>(</a:t>
            </a:r>
            <a:r>
              <a:rPr lang="it-IT" sz="1600" dirty="0" err="1" smtClean="0"/>
              <a:t>Allsys</a:t>
            </a:r>
            <a:r>
              <a:rPr lang="it-IT" sz="1600" dirty="0" smtClean="0"/>
              <a:t>, estintori, </a:t>
            </a:r>
            <a:r>
              <a:rPr lang="it-IT" sz="1600" dirty="0" err="1" smtClean="0"/>
              <a:t>biggio</a:t>
            </a:r>
            <a:r>
              <a:rPr lang="it-IT" sz="1600" dirty="0" smtClean="0"/>
              <a:t>, </a:t>
            </a:r>
            <a:r>
              <a:rPr lang="it-IT" sz="1600" dirty="0" err="1" smtClean="0"/>
              <a:t>schenetti</a:t>
            </a:r>
            <a:r>
              <a:rPr lang="it-IT" sz="1600" dirty="0" smtClean="0"/>
              <a:t>, </a:t>
            </a:r>
            <a:r>
              <a:rPr lang="it-IT" sz="1600" dirty="0" err="1" smtClean="0"/>
              <a:t>biraghi</a:t>
            </a:r>
            <a:r>
              <a:rPr lang="it-IT" sz="1600" dirty="0" smtClean="0"/>
              <a:t>, </a:t>
            </a:r>
            <a:r>
              <a:rPr lang="it-IT" sz="1600" dirty="0" err="1" smtClean="0"/>
              <a:t>clemarc</a:t>
            </a:r>
            <a:r>
              <a:rPr lang="it-IT" sz="1600" dirty="0" smtClean="0"/>
              <a:t>) (***)</a:t>
            </a:r>
            <a:endParaRPr lang="it-IT" sz="1600" dirty="0"/>
          </a:p>
          <a:p>
            <a:r>
              <a:rPr lang="it-IT" sz="1600" dirty="0"/>
              <a:t>Gestione e spese per automezzi     </a:t>
            </a:r>
            <a:r>
              <a:rPr lang="it-IT" sz="1600" dirty="0" smtClean="0">
                <a:solidFill>
                  <a:srgbClr val="C00000"/>
                </a:solidFill>
              </a:rPr>
              <a:t>(**)</a:t>
            </a:r>
            <a:r>
              <a:rPr lang="it-IT" sz="1600" dirty="0" smtClean="0"/>
              <a:t>         € 4.484                    € 39.104              </a:t>
            </a:r>
            <a:r>
              <a:rPr lang="it-IT" sz="2400" dirty="0" smtClean="0">
                <a:solidFill>
                  <a:srgbClr val="C00000"/>
                </a:solidFill>
              </a:rPr>
              <a:t>€    8.707</a:t>
            </a:r>
          </a:p>
          <a:p>
            <a:r>
              <a:rPr lang="it-IT" sz="1600" dirty="0" smtClean="0"/>
              <a:t>Acquisti alimentari   (*)                             </a:t>
            </a:r>
            <a:r>
              <a:rPr lang="it-IT" sz="1600" dirty="0" smtClean="0">
                <a:solidFill>
                  <a:srgbClr val="FF0000"/>
                </a:solidFill>
              </a:rPr>
              <a:t>     </a:t>
            </a:r>
            <a:r>
              <a:rPr lang="it-IT" sz="1600" dirty="0" smtClean="0"/>
              <a:t>€ 116.082                    € 75.739             </a:t>
            </a:r>
            <a:r>
              <a:rPr lang="it-IT" sz="2400" dirty="0" smtClean="0">
                <a:solidFill>
                  <a:srgbClr val="C00000"/>
                </a:solidFill>
              </a:rPr>
              <a:t>€  81.409</a:t>
            </a:r>
          </a:p>
          <a:p>
            <a:r>
              <a:rPr lang="it-IT" sz="1600" dirty="0" smtClean="0"/>
              <a:t>Materiali di consumo non Alimentari           € 20.682                    € 32.431  </a:t>
            </a:r>
            <a:r>
              <a:rPr lang="it-IT" sz="2400" dirty="0" smtClean="0"/>
              <a:t>      </a:t>
            </a:r>
            <a:r>
              <a:rPr lang="it-IT" sz="2400" dirty="0" smtClean="0">
                <a:solidFill>
                  <a:srgbClr val="FF0000"/>
                </a:solidFill>
              </a:rPr>
              <a:t>€    28.514</a:t>
            </a:r>
          </a:p>
          <a:p>
            <a:r>
              <a:rPr lang="it-IT" sz="1600" dirty="0" smtClean="0"/>
              <a:t>Costi del personale                                        € 89.016                     € 73.204              </a:t>
            </a:r>
            <a:r>
              <a:rPr lang="it-IT" sz="2400" dirty="0" smtClean="0">
                <a:solidFill>
                  <a:srgbClr val="FF0000"/>
                </a:solidFill>
              </a:rPr>
              <a:t>€   90.424</a:t>
            </a:r>
          </a:p>
          <a:p>
            <a:r>
              <a:rPr lang="it-IT" sz="1600" dirty="0" smtClean="0"/>
              <a:t>Gestione esterna della Cucina                   € 212.133                    € 221.568           </a:t>
            </a:r>
            <a:r>
              <a:rPr lang="it-IT" sz="2400" dirty="0" smtClean="0">
                <a:solidFill>
                  <a:srgbClr val="C00000"/>
                </a:solidFill>
              </a:rPr>
              <a:t>€  288.929</a:t>
            </a:r>
          </a:p>
          <a:p>
            <a:r>
              <a:rPr lang="it-IT" sz="1600" dirty="0" smtClean="0"/>
              <a:t>Rimborso debiti pregressi                           </a:t>
            </a:r>
            <a:r>
              <a:rPr lang="it-IT" sz="1600" dirty="0" smtClean="0">
                <a:solidFill>
                  <a:srgbClr val="FF0000"/>
                </a:solidFill>
              </a:rPr>
              <a:t>€  0                 </a:t>
            </a:r>
            <a:r>
              <a:rPr lang="it-IT" sz="1600" dirty="0" smtClean="0"/>
              <a:t> €</a:t>
            </a:r>
            <a:r>
              <a:rPr lang="it-IT" sz="1600" dirty="0" smtClean="0">
                <a:solidFill>
                  <a:srgbClr val="FF0000"/>
                </a:solidFill>
              </a:rPr>
              <a:t>           </a:t>
            </a:r>
            <a:r>
              <a:rPr lang="it-IT" sz="1600" dirty="0" smtClean="0"/>
              <a:t>0   </a:t>
            </a:r>
            <a:r>
              <a:rPr lang="it-IT" sz="1600" dirty="0" smtClean="0">
                <a:solidFill>
                  <a:srgbClr val="FF0000"/>
                </a:solidFill>
              </a:rPr>
              <a:t>                           €    0</a:t>
            </a:r>
          </a:p>
          <a:p>
            <a:r>
              <a:rPr lang="it-IT" sz="1600" b="1" dirty="0" smtClean="0"/>
              <a:t>________________________________________________________________________________</a:t>
            </a:r>
          </a:p>
          <a:p>
            <a:r>
              <a:rPr lang="it-IT" sz="1600" dirty="0" smtClean="0"/>
              <a:t>Uscite totali                                               € 524.121                    € 612.283              </a:t>
            </a:r>
            <a:r>
              <a:rPr lang="it-IT" sz="2400" dirty="0" smtClean="0">
                <a:solidFill>
                  <a:srgbClr val="C00000"/>
                </a:solidFill>
              </a:rPr>
              <a:t>  €  623.573</a:t>
            </a:r>
          </a:p>
          <a:p>
            <a:r>
              <a:rPr lang="it-IT" sz="800" b="1" dirty="0" smtClean="0"/>
              <a:t>______________________________________________________________________________________________________________________________________________________________</a:t>
            </a:r>
          </a:p>
          <a:p>
            <a:r>
              <a:rPr lang="it-IT" sz="1400" dirty="0" smtClean="0"/>
              <a:t>(*) Valorizzazione doni in natura                        € 113.020                         € 75.739                      €   77.388</a:t>
            </a:r>
            <a:endParaRPr lang="it-IT" sz="1400" b="1" dirty="0" smtClean="0">
              <a:solidFill>
                <a:srgbClr val="FF0000"/>
              </a:solidFill>
            </a:endParaRPr>
          </a:p>
          <a:p>
            <a:r>
              <a:rPr lang="it-IT" sz="1400" dirty="0" smtClean="0"/>
              <a:t>Di cui beni alimentari                                           € 108.350                         € 64.768                        €   69.388</a:t>
            </a:r>
          </a:p>
          <a:p>
            <a:r>
              <a:rPr lang="it-IT" sz="1400" dirty="0" smtClean="0">
                <a:solidFill>
                  <a:srgbClr val="FF0000"/>
                </a:solidFill>
              </a:rPr>
              <a:t>(**) acquisto nuovo furgone per trasporto derrate alimentari</a:t>
            </a:r>
          </a:p>
          <a:p>
            <a:r>
              <a:rPr lang="it-IT" sz="1400" dirty="0" smtClean="0">
                <a:solidFill>
                  <a:srgbClr val="FF0000"/>
                </a:solidFill>
              </a:rPr>
              <a:t>(***) Moltissime apparecchiature risentono della </a:t>
            </a:r>
            <a:r>
              <a:rPr lang="it-IT" sz="1400" dirty="0" err="1" smtClean="0">
                <a:solidFill>
                  <a:srgbClr val="FF0000"/>
                </a:solidFill>
              </a:rPr>
              <a:t>vetusta’</a:t>
            </a:r>
            <a:r>
              <a:rPr lang="it-IT" sz="1400" dirty="0" smtClean="0">
                <a:solidFill>
                  <a:srgbClr val="FF0000"/>
                </a:solidFill>
              </a:rPr>
              <a:t> e richiedono maggior manutenzione</a:t>
            </a:r>
          </a:p>
        </p:txBody>
      </p:sp>
      <p:sp>
        <p:nvSpPr>
          <p:cNvPr id="5" name="Segnaposto numero diapositiva 4"/>
          <p:cNvSpPr>
            <a:spLocks noGrp="1"/>
          </p:cNvSpPr>
          <p:nvPr>
            <p:ph type="sldNum" sz="quarter" idx="12"/>
          </p:nvPr>
        </p:nvSpPr>
        <p:spPr/>
        <p:txBody>
          <a:bodyPr/>
          <a:lstStyle/>
          <a:p>
            <a:r>
              <a:rPr lang="it-IT" dirty="0" smtClean="0"/>
              <a:t>8</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139952" y="3645024"/>
            <a:ext cx="792088" cy="288032"/>
          </a:xfrm>
        </p:spPr>
        <p:txBody>
          <a:bodyPr>
            <a:normAutofit/>
          </a:bodyPr>
          <a:lstStyle/>
          <a:p>
            <a:r>
              <a:rPr lang="it-IT" sz="1200" dirty="0" smtClean="0"/>
              <a:t>output</a:t>
            </a:r>
            <a:endParaRPr lang="it-IT" sz="1200" dirty="0"/>
          </a:p>
        </p:txBody>
      </p:sp>
      <p:sp>
        <p:nvSpPr>
          <p:cNvPr id="8" name="Arco a tutto sesto 7"/>
          <p:cNvSpPr/>
          <p:nvPr/>
        </p:nvSpPr>
        <p:spPr>
          <a:xfrm>
            <a:off x="3491880" y="2276872"/>
            <a:ext cx="2016224" cy="1872208"/>
          </a:xfrm>
          <a:prstGeom prst="blockArc">
            <a:avLst>
              <a:gd name="adj1" fmla="val 10822988"/>
              <a:gd name="adj2" fmla="val 0"/>
              <a:gd name="adj3" fmla="val 25000"/>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1200" dirty="0" smtClean="0">
                <a:solidFill>
                  <a:schemeClr val="bg1"/>
                </a:solidFill>
              </a:rPr>
              <a:t>Input</a:t>
            </a:r>
          </a:p>
          <a:p>
            <a:pPr algn="ctr"/>
            <a:endParaRPr lang="it-IT" sz="1200" dirty="0">
              <a:solidFill>
                <a:schemeClr val="tx1"/>
              </a:solidFill>
            </a:endParaRPr>
          </a:p>
          <a:p>
            <a:pPr algn="ctr"/>
            <a:endParaRPr lang="it-IT" sz="1200" dirty="0">
              <a:solidFill>
                <a:schemeClr val="tx1"/>
              </a:solidFill>
            </a:endParaRPr>
          </a:p>
        </p:txBody>
      </p:sp>
      <p:sp>
        <p:nvSpPr>
          <p:cNvPr id="9" name="Arco a tutto sesto 8"/>
          <p:cNvSpPr/>
          <p:nvPr/>
        </p:nvSpPr>
        <p:spPr>
          <a:xfrm rot="10800000" flipH="1">
            <a:off x="3491880" y="2636912"/>
            <a:ext cx="2016224" cy="1872208"/>
          </a:xfrm>
          <a:prstGeom prst="blockArc">
            <a:avLst>
              <a:gd name="adj1" fmla="val 10806956"/>
              <a:gd name="adj2" fmla="val 0"/>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t-IT" sz="1200" dirty="0">
              <a:solidFill>
                <a:schemeClr val="bg1"/>
              </a:solidFill>
            </a:endParaRPr>
          </a:p>
        </p:txBody>
      </p:sp>
      <p:sp>
        <p:nvSpPr>
          <p:cNvPr id="10" name="Ovale 9"/>
          <p:cNvSpPr/>
          <p:nvPr/>
        </p:nvSpPr>
        <p:spPr>
          <a:xfrm>
            <a:off x="827584" y="4509120"/>
            <a:ext cx="115212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t>Pasti</a:t>
            </a:r>
          </a:p>
          <a:p>
            <a:pPr algn="ctr"/>
            <a:endParaRPr lang="it-IT" sz="1000" dirty="0"/>
          </a:p>
          <a:p>
            <a:pPr algn="ctr"/>
            <a:r>
              <a:rPr lang="it-IT" sz="1600" dirty="0" smtClean="0"/>
              <a:t>76145</a:t>
            </a:r>
            <a:endParaRPr lang="it-IT" sz="1600" dirty="0"/>
          </a:p>
        </p:txBody>
      </p:sp>
      <p:sp>
        <p:nvSpPr>
          <p:cNvPr id="12" name="Ovale 11"/>
          <p:cNvSpPr/>
          <p:nvPr/>
        </p:nvSpPr>
        <p:spPr>
          <a:xfrm>
            <a:off x="2627784" y="5229200"/>
            <a:ext cx="10081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t>Docce</a:t>
            </a:r>
          </a:p>
          <a:p>
            <a:pPr algn="ctr"/>
            <a:r>
              <a:rPr lang="it-IT" sz="1600" dirty="0" smtClean="0"/>
              <a:t>937</a:t>
            </a:r>
            <a:endParaRPr lang="it-IT" sz="1600" dirty="0"/>
          </a:p>
        </p:txBody>
      </p:sp>
      <p:sp>
        <p:nvSpPr>
          <p:cNvPr id="13" name="Ovale 12"/>
          <p:cNvSpPr/>
          <p:nvPr/>
        </p:nvSpPr>
        <p:spPr>
          <a:xfrm>
            <a:off x="4211960" y="5301208"/>
            <a:ext cx="10081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t>cambi d’abito </a:t>
            </a:r>
            <a:r>
              <a:rPr lang="it-IT" sz="1600" dirty="0" smtClean="0"/>
              <a:t>791</a:t>
            </a:r>
            <a:endParaRPr lang="it-IT" sz="1600" dirty="0"/>
          </a:p>
        </p:txBody>
      </p:sp>
      <p:sp>
        <p:nvSpPr>
          <p:cNvPr id="15" name="Ovale 14"/>
          <p:cNvSpPr/>
          <p:nvPr/>
        </p:nvSpPr>
        <p:spPr>
          <a:xfrm>
            <a:off x="6300192" y="4797152"/>
            <a:ext cx="108012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t>Centro d’ascolto </a:t>
            </a:r>
            <a:r>
              <a:rPr lang="it-IT" sz="1600" dirty="0" smtClean="0"/>
              <a:t>134</a:t>
            </a:r>
            <a:endParaRPr lang="it-IT" sz="1600" dirty="0"/>
          </a:p>
        </p:txBody>
      </p:sp>
      <p:sp>
        <p:nvSpPr>
          <p:cNvPr id="18" name="Ovale 17"/>
          <p:cNvSpPr/>
          <p:nvPr/>
        </p:nvSpPr>
        <p:spPr>
          <a:xfrm>
            <a:off x="4067944" y="2996952"/>
            <a:ext cx="864096"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t>4187 </a:t>
            </a:r>
            <a:r>
              <a:rPr lang="it-IT" sz="1000" dirty="0" smtClean="0"/>
              <a:t>ospiti</a:t>
            </a:r>
            <a:endParaRPr lang="it-IT" sz="1000" dirty="0"/>
          </a:p>
        </p:txBody>
      </p:sp>
      <p:sp>
        <p:nvSpPr>
          <p:cNvPr id="20" name="Freccia in giù 19"/>
          <p:cNvSpPr/>
          <p:nvPr/>
        </p:nvSpPr>
        <p:spPr>
          <a:xfrm rot="17700000">
            <a:off x="2582142" y="1881786"/>
            <a:ext cx="419629" cy="1278943"/>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22" name="Freccia in giù 21"/>
          <p:cNvSpPr/>
          <p:nvPr/>
        </p:nvSpPr>
        <p:spPr>
          <a:xfrm rot="19560000">
            <a:off x="3553007" y="1694455"/>
            <a:ext cx="419629" cy="604466"/>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23" name="Freccia in giù 22"/>
          <p:cNvSpPr/>
          <p:nvPr/>
        </p:nvSpPr>
        <p:spPr>
          <a:xfrm rot="3660000">
            <a:off x="2578433" y="3641035"/>
            <a:ext cx="419629" cy="1286955"/>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t-IT"/>
          </a:p>
        </p:txBody>
      </p:sp>
      <p:sp>
        <p:nvSpPr>
          <p:cNvPr id="24" name="Freccia in giù 23"/>
          <p:cNvSpPr/>
          <p:nvPr/>
        </p:nvSpPr>
        <p:spPr>
          <a:xfrm rot="17700000">
            <a:off x="5590728" y="4215816"/>
            <a:ext cx="419629" cy="92637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t-IT"/>
          </a:p>
        </p:txBody>
      </p:sp>
      <p:sp>
        <p:nvSpPr>
          <p:cNvPr id="25" name="Freccia in giù 24"/>
          <p:cNvSpPr/>
          <p:nvPr/>
        </p:nvSpPr>
        <p:spPr>
          <a:xfrm rot="1560000">
            <a:off x="3389456" y="4497959"/>
            <a:ext cx="419629" cy="61516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t-IT"/>
          </a:p>
        </p:txBody>
      </p:sp>
      <p:sp>
        <p:nvSpPr>
          <p:cNvPr id="27" name="Freccia in giù 26"/>
          <p:cNvSpPr/>
          <p:nvPr/>
        </p:nvSpPr>
        <p:spPr>
          <a:xfrm>
            <a:off x="4427984" y="4725144"/>
            <a:ext cx="419629" cy="472346"/>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t-IT"/>
          </a:p>
        </p:txBody>
      </p:sp>
      <p:sp>
        <p:nvSpPr>
          <p:cNvPr id="28" name="CasellaDiTesto 27"/>
          <p:cNvSpPr txBox="1"/>
          <p:nvPr/>
        </p:nvSpPr>
        <p:spPr>
          <a:xfrm>
            <a:off x="3203848" y="116632"/>
            <a:ext cx="2664296" cy="430887"/>
          </a:xfrm>
          <a:prstGeom prst="rect">
            <a:avLst/>
          </a:prstGeom>
          <a:noFill/>
        </p:spPr>
        <p:txBody>
          <a:bodyPr wrap="square" rtlCol="0">
            <a:spAutoFit/>
          </a:bodyPr>
          <a:lstStyle/>
          <a:p>
            <a:r>
              <a:rPr lang="it-IT" b="1" dirty="0" smtClean="0">
                <a:solidFill>
                  <a:srgbClr val="0070C0"/>
                </a:solidFill>
              </a:rPr>
              <a:t>FMM </a:t>
            </a:r>
            <a:r>
              <a:rPr lang="it-IT" sz="2200" b="1" dirty="0" smtClean="0">
                <a:solidFill>
                  <a:srgbClr val="0070C0"/>
                </a:solidFill>
              </a:rPr>
              <a:t>2023</a:t>
            </a:r>
            <a:r>
              <a:rPr lang="it-IT" b="1" dirty="0" smtClean="0">
                <a:solidFill>
                  <a:srgbClr val="0070C0"/>
                </a:solidFill>
              </a:rPr>
              <a:t> IN SINTESI </a:t>
            </a:r>
            <a:endParaRPr lang="it-IT" b="1" dirty="0">
              <a:solidFill>
                <a:srgbClr val="0070C0"/>
              </a:solidFill>
            </a:endParaRPr>
          </a:p>
        </p:txBody>
      </p:sp>
      <p:sp>
        <p:nvSpPr>
          <p:cNvPr id="29" name="Ovale 28"/>
          <p:cNvSpPr/>
          <p:nvPr/>
        </p:nvSpPr>
        <p:spPr>
          <a:xfrm>
            <a:off x="971600" y="1124744"/>
            <a:ext cx="1152128" cy="1152128"/>
          </a:xfrm>
          <a:prstGeom prst="ellips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endParaRPr lang="it-IT" sz="1100" dirty="0" smtClean="0">
              <a:solidFill>
                <a:schemeClr val="bg1"/>
              </a:solidFill>
            </a:endParaRPr>
          </a:p>
          <a:p>
            <a:r>
              <a:rPr lang="it-IT" sz="1100" dirty="0" smtClean="0">
                <a:solidFill>
                  <a:schemeClr val="bg1"/>
                </a:solidFill>
              </a:rPr>
              <a:t>Donatori</a:t>
            </a:r>
          </a:p>
          <a:p>
            <a:r>
              <a:rPr lang="it-IT" sz="1600" dirty="0" smtClean="0">
                <a:solidFill>
                  <a:schemeClr val="bg1"/>
                </a:solidFill>
              </a:rPr>
              <a:t> 147</a:t>
            </a:r>
            <a:endParaRPr lang="it-IT" sz="1600" dirty="0">
              <a:solidFill>
                <a:schemeClr val="bg1"/>
              </a:solidFill>
            </a:endParaRPr>
          </a:p>
        </p:txBody>
      </p:sp>
      <p:sp>
        <p:nvSpPr>
          <p:cNvPr id="30" name="Ovale 29"/>
          <p:cNvSpPr/>
          <p:nvPr/>
        </p:nvSpPr>
        <p:spPr>
          <a:xfrm>
            <a:off x="2555775" y="620687"/>
            <a:ext cx="1152128" cy="1152128"/>
          </a:xfrm>
          <a:prstGeom prst="ellips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1100" dirty="0" smtClean="0">
                <a:solidFill>
                  <a:schemeClr val="bg1"/>
                </a:solidFill>
              </a:rPr>
              <a:t>Volontari</a:t>
            </a:r>
          </a:p>
          <a:p>
            <a:pPr algn="ctr"/>
            <a:r>
              <a:rPr lang="it-IT" sz="1600" dirty="0" smtClean="0">
                <a:solidFill>
                  <a:schemeClr val="bg1"/>
                </a:solidFill>
              </a:rPr>
              <a:t>215</a:t>
            </a:r>
            <a:endParaRPr lang="it-IT" sz="1600" dirty="0">
              <a:solidFill>
                <a:schemeClr val="bg1"/>
              </a:solidFill>
            </a:endParaRPr>
          </a:p>
        </p:txBody>
      </p:sp>
      <p:sp>
        <p:nvSpPr>
          <p:cNvPr id="31" name="Ovale 30"/>
          <p:cNvSpPr/>
          <p:nvPr/>
        </p:nvSpPr>
        <p:spPr>
          <a:xfrm>
            <a:off x="4427983" y="620687"/>
            <a:ext cx="1224136" cy="1152128"/>
          </a:xfrm>
          <a:prstGeom prst="ellips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1000" dirty="0" smtClean="0">
                <a:solidFill>
                  <a:schemeClr val="bg1"/>
                </a:solidFill>
              </a:rPr>
              <a:t>Collaboratori</a:t>
            </a:r>
          </a:p>
          <a:p>
            <a:pPr algn="ctr"/>
            <a:r>
              <a:rPr lang="it-IT" sz="1600" dirty="0" smtClean="0">
                <a:solidFill>
                  <a:schemeClr val="bg1"/>
                </a:solidFill>
              </a:rPr>
              <a:t>4</a:t>
            </a:r>
            <a:endParaRPr lang="it-IT" sz="1600" dirty="0">
              <a:solidFill>
                <a:schemeClr val="bg1"/>
              </a:solidFill>
            </a:endParaRPr>
          </a:p>
        </p:txBody>
      </p:sp>
      <p:sp>
        <p:nvSpPr>
          <p:cNvPr id="32" name="Ovale 31"/>
          <p:cNvSpPr/>
          <p:nvPr/>
        </p:nvSpPr>
        <p:spPr>
          <a:xfrm>
            <a:off x="6444207" y="1052735"/>
            <a:ext cx="1080120" cy="1080120"/>
          </a:xfrm>
          <a:prstGeom prst="ellips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1000" dirty="0" smtClean="0">
                <a:solidFill>
                  <a:schemeClr val="bg1"/>
                </a:solidFill>
              </a:rPr>
              <a:t>Preferenze 5x1000</a:t>
            </a:r>
          </a:p>
          <a:p>
            <a:pPr algn="ctr"/>
            <a:r>
              <a:rPr lang="it-IT" sz="1600" dirty="0" smtClean="0">
                <a:solidFill>
                  <a:schemeClr val="bg1"/>
                </a:solidFill>
              </a:rPr>
              <a:t>332</a:t>
            </a:r>
            <a:endParaRPr lang="it-IT" sz="1600" dirty="0">
              <a:solidFill>
                <a:schemeClr val="bg1"/>
              </a:solidFill>
            </a:endParaRPr>
          </a:p>
        </p:txBody>
      </p:sp>
      <p:sp>
        <p:nvSpPr>
          <p:cNvPr id="33" name="Freccia in giù 32"/>
          <p:cNvSpPr/>
          <p:nvPr/>
        </p:nvSpPr>
        <p:spPr>
          <a:xfrm rot="3660000">
            <a:off x="5783139" y="1861836"/>
            <a:ext cx="419629" cy="120542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34" name="Freccia in giù 33"/>
          <p:cNvSpPr/>
          <p:nvPr/>
        </p:nvSpPr>
        <p:spPr>
          <a:xfrm rot="1560000">
            <a:off x="4636123" y="1845086"/>
            <a:ext cx="419629" cy="389432"/>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35" name="Segnaposto numero diapositiva 34"/>
          <p:cNvSpPr>
            <a:spLocks noGrp="1"/>
          </p:cNvSpPr>
          <p:nvPr>
            <p:ph type="sldNum" sz="quarter" idx="12"/>
          </p:nvPr>
        </p:nvSpPr>
        <p:spPr/>
        <p:txBody>
          <a:bodyPr/>
          <a:lstStyle/>
          <a:p>
            <a:fld id="{4578D3E6-BB41-492E-8DB9-D3D5B7436BF0}" type="slidenum">
              <a:rPr lang="it-IT" smtClean="0"/>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820</Words>
  <Application>Microsoft Office PowerPoint</Application>
  <PresentationFormat>Presentazione su schermo (4:3)</PresentationFormat>
  <Paragraphs>116</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Presentazione standard di PowerPoint</vt:lpstr>
      <vt:lpstr>Presentazione standard di PowerPoint</vt:lpstr>
      <vt:lpstr>Presentazione standard di PowerPoint</vt:lpstr>
      <vt:lpstr>Presentazione standard di PowerPoint</vt:lpstr>
      <vt:lpstr>Commenti al rendiconto economico</vt:lpstr>
      <vt:lpstr>Le risorse</vt:lpstr>
      <vt:lpstr>Le uscite</vt:lpstr>
      <vt:lpstr>Uscite per macroclassi di spesa</vt:lpstr>
      <vt:lpstr>output</vt:lpstr>
      <vt:lpstr>Valore dei servizi erogati nel 2023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piero</dc:creator>
  <cp:lastModifiedBy>suore1</cp:lastModifiedBy>
  <cp:revision>252</cp:revision>
  <dcterms:created xsi:type="dcterms:W3CDTF">2015-02-16T15:43:00Z</dcterms:created>
  <dcterms:modified xsi:type="dcterms:W3CDTF">2024-03-19T10:56:37Z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7B14AE0863CD4080A022C0808160B38A</vt:lpwstr>
  </property>
  <property fmtid="{D5CDD505-2E9C-101B-9397-08002B2CF9AE}" pid="3" name="KSOProductBuildVer">
    <vt:lpwstr>1033-11.2.0.10463</vt:lpwstr>
  </property>
</Properties>
</file>